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68" r:id="rId6"/>
    <p:sldId id="262" r:id="rId7"/>
    <p:sldId id="270" r:id="rId8"/>
    <p:sldId id="271" r:id="rId9"/>
    <p:sldId id="272" r:id="rId10"/>
    <p:sldId id="260" r:id="rId11"/>
    <p:sldId id="264" r:id="rId12"/>
    <p:sldId id="273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-6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C6B184-4AE7-4F63-B0A4-E5ED28A53ACF}" type="doc">
      <dgm:prSet loTypeId="urn:microsoft.com/office/officeart/2005/8/layout/hierarchy3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6399DE-3A1F-42FB-8AFD-C59B7CA8B195}">
      <dgm:prSet/>
      <dgm:spPr/>
      <dgm:t>
        <a:bodyPr/>
        <a:lstStyle/>
        <a:p>
          <a:r>
            <a:rPr lang="en-US" dirty="0"/>
            <a:t>Brute</a:t>
          </a:r>
        </a:p>
        <a:p>
          <a:r>
            <a:rPr lang="en-US" dirty="0"/>
            <a:t>Force</a:t>
          </a:r>
        </a:p>
      </dgm:t>
    </dgm:pt>
    <dgm:pt modelId="{C0910C0F-5514-4AEE-BF81-4320A1886748}" type="parTrans" cxnId="{E85C5105-5FE1-4547-8E08-A86EB66D7F0D}">
      <dgm:prSet/>
      <dgm:spPr/>
      <dgm:t>
        <a:bodyPr/>
        <a:lstStyle/>
        <a:p>
          <a:endParaRPr lang="en-US"/>
        </a:p>
      </dgm:t>
    </dgm:pt>
    <dgm:pt modelId="{DB95A59F-306C-4CDA-89FF-74C78B10996B}" type="sibTrans" cxnId="{E85C5105-5FE1-4547-8E08-A86EB66D7F0D}">
      <dgm:prSet/>
      <dgm:spPr/>
      <dgm:t>
        <a:bodyPr/>
        <a:lstStyle/>
        <a:p>
          <a:endParaRPr lang="en-US"/>
        </a:p>
      </dgm:t>
    </dgm:pt>
    <dgm:pt modelId="{872AAFCD-07BF-4735-AD8C-DA5A7C0C6130}">
      <dgm:prSet/>
      <dgm:spPr/>
      <dgm:t>
        <a:bodyPr/>
        <a:lstStyle/>
        <a:p>
          <a:r>
            <a:rPr lang="en-US" dirty="0"/>
            <a:t>Boyer-Moore</a:t>
          </a:r>
        </a:p>
      </dgm:t>
    </dgm:pt>
    <dgm:pt modelId="{AF23AF20-A5ED-4110-92F2-702A99E29665}" type="parTrans" cxnId="{B5E7BB34-DB7B-428B-BFFA-45E78211430E}">
      <dgm:prSet/>
      <dgm:spPr/>
      <dgm:t>
        <a:bodyPr/>
        <a:lstStyle/>
        <a:p>
          <a:endParaRPr lang="en-US"/>
        </a:p>
      </dgm:t>
    </dgm:pt>
    <dgm:pt modelId="{6D5A713C-B0EC-4BF3-83CF-B1D5529CAD1C}" type="sibTrans" cxnId="{B5E7BB34-DB7B-428B-BFFA-45E78211430E}">
      <dgm:prSet/>
      <dgm:spPr/>
      <dgm:t>
        <a:bodyPr/>
        <a:lstStyle/>
        <a:p>
          <a:endParaRPr lang="en-US"/>
        </a:p>
      </dgm:t>
    </dgm:pt>
    <dgm:pt modelId="{E9EBD8CD-1BD6-40E7-B199-72DCDB8C331E}">
      <dgm:prSet/>
      <dgm:spPr/>
      <dgm:t>
        <a:bodyPr/>
        <a:lstStyle/>
        <a:p>
          <a:r>
            <a:rPr lang="en-US" dirty="0"/>
            <a:t>Bear Method</a:t>
          </a:r>
        </a:p>
      </dgm:t>
    </dgm:pt>
    <dgm:pt modelId="{20FED746-CE3E-48E6-91CF-4FDAEE64BD18}" type="parTrans" cxnId="{CF4E8AE7-F2A0-492F-B2BF-CECA60835E66}">
      <dgm:prSet/>
      <dgm:spPr/>
      <dgm:t>
        <a:bodyPr/>
        <a:lstStyle/>
        <a:p>
          <a:endParaRPr lang="en-US"/>
        </a:p>
      </dgm:t>
    </dgm:pt>
    <dgm:pt modelId="{803DE429-2918-4FF4-B22C-94A6C9AD8DD9}" type="sibTrans" cxnId="{CF4E8AE7-F2A0-492F-B2BF-CECA60835E66}">
      <dgm:prSet/>
      <dgm:spPr/>
      <dgm:t>
        <a:bodyPr/>
        <a:lstStyle/>
        <a:p>
          <a:endParaRPr lang="en-US"/>
        </a:p>
      </dgm:t>
    </dgm:pt>
    <dgm:pt modelId="{CA1AE6B4-5EE8-4A5E-AE97-68D7F0A86FDC}">
      <dgm:prSet custT="1"/>
      <dgm:spPr/>
      <dgm:t>
        <a:bodyPr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Rabin–Karp </a:t>
          </a:r>
        </a:p>
      </dgm:t>
    </dgm:pt>
    <dgm:pt modelId="{9D162020-94AA-406C-9A8E-71B40FF0FA56}" type="parTrans" cxnId="{6F1ADABF-09B6-4945-A8BB-E65CB22EA2D6}">
      <dgm:prSet/>
      <dgm:spPr/>
      <dgm:t>
        <a:bodyPr/>
        <a:lstStyle/>
        <a:p>
          <a:endParaRPr lang="en-US"/>
        </a:p>
      </dgm:t>
    </dgm:pt>
    <dgm:pt modelId="{8B608008-EE32-4C06-A746-EA38880D146D}" type="sibTrans" cxnId="{6F1ADABF-09B6-4945-A8BB-E65CB22EA2D6}">
      <dgm:prSet/>
      <dgm:spPr/>
      <dgm:t>
        <a:bodyPr/>
        <a:lstStyle/>
        <a:p>
          <a:endParaRPr lang="en-US"/>
        </a:p>
      </dgm:t>
    </dgm:pt>
    <dgm:pt modelId="{60D4503E-0FF4-438F-8C40-2EF64E112BF3}" type="pres">
      <dgm:prSet presAssocID="{BDC6B184-4AE7-4F63-B0A4-E5ED28A53AC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60CACE4-F1AB-4188-A29D-0D89E46DC6CF}" type="pres">
      <dgm:prSet presAssocID="{B16399DE-3A1F-42FB-8AFD-C59B7CA8B195}" presName="root" presStyleCnt="0"/>
      <dgm:spPr/>
    </dgm:pt>
    <dgm:pt modelId="{C0B6938E-6B5E-4218-B3B6-0B63C3C36CAE}" type="pres">
      <dgm:prSet presAssocID="{B16399DE-3A1F-42FB-8AFD-C59B7CA8B195}" presName="rootComposite" presStyleCnt="0"/>
      <dgm:spPr/>
    </dgm:pt>
    <dgm:pt modelId="{5B4AABA7-66A7-4D55-9DF7-476255DC8FE5}" type="pres">
      <dgm:prSet presAssocID="{B16399DE-3A1F-42FB-8AFD-C59B7CA8B195}" presName="rootText" presStyleLbl="node1" presStyleIdx="0" presStyleCnt="4"/>
      <dgm:spPr/>
    </dgm:pt>
    <dgm:pt modelId="{BAB9A16A-598F-42B7-BA86-8A0ADA21B28F}" type="pres">
      <dgm:prSet presAssocID="{B16399DE-3A1F-42FB-8AFD-C59B7CA8B195}" presName="rootConnector" presStyleLbl="node1" presStyleIdx="0" presStyleCnt="4"/>
      <dgm:spPr/>
    </dgm:pt>
    <dgm:pt modelId="{1E1A0430-9E5A-4E53-9EA3-97C4F695187C}" type="pres">
      <dgm:prSet presAssocID="{B16399DE-3A1F-42FB-8AFD-C59B7CA8B195}" presName="childShape" presStyleCnt="0"/>
      <dgm:spPr/>
    </dgm:pt>
    <dgm:pt modelId="{A7BE4CB9-EA75-41AD-9FD6-83F1A4E20F2A}" type="pres">
      <dgm:prSet presAssocID="{872AAFCD-07BF-4735-AD8C-DA5A7C0C6130}" presName="root" presStyleCnt="0"/>
      <dgm:spPr/>
    </dgm:pt>
    <dgm:pt modelId="{64E98F07-0BB7-42CA-9D58-C611828523DB}" type="pres">
      <dgm:prSet presAssocID="{872AAFCD-07BF-4735-AD8C-DA5A7C0C6130}" presName="rootComposite" presStyleCnt="0"/>
      <dgm:spPr/>
    </dgm:pt>
    <dgm:pt modelId="{616765DF-F047-452D-B6DB-A2DD6694B71C}" type="pres">
      <dgm:prSet presAssocID="{872AAFCD-07BF-4735-AD8C-DA5A7C0C6130}" presName="rootText" presStyleLbl="node1" presStyleIdx="1" presStyleCnt="4"/>
      <dgm:spPr/>
    </dgm:pt>
    <dgm:pt modelId="{A88C464D-BB98-4544-9052-BC42084E3B4A}" type="pres">
      <dgm:prSet presAssocID="{872AAFCD-07BF-4735-AD8C-DA5A7C0C6130}" presName="rootConnector" presStyleLbl="node1" presStyleIdx="1" presStyleCnt="4"/>
      <dgm:spPr/>
    </dgm:pt>
    <dgm:pt modelId="{A2351265-2953-487D-8A46-D06FA8354017}" type="pres">
      <dgm:prSet presAssocID="{872AAFCD-07BF-4735-AD8C-DA5A7C0C6130}" presName="childShape" presStyleCnt="0"/>
      <dgm:spPr/>
    </dgm:pt>
    <dgm:pt modelId="{7E5B6DC3-89CB-487E-AF60-431E1F4836B2}" type="pres">
      <dgm:prSet presAssocID="{E9EBD8CD-1BD6-40E7-B199-72DCDB8C331E}" presName="root" presStyleCnt="0"/>
      <dgm:spPr/>
    </dgm:pt>
    <dgm:pt modelId="{91D6B2D2-F4D4-42A9-84B0-5E530312F1CC}" type="pres">
      <dgm:prSet presAssocID="{E9EBD8CD-1BD6-40E7-B199-72DCDB8C331E}" presName="rootComposite" presStyleCnt="0"/>
      <dgm:spPr/>
    </dgm:pt>
    <dgm:pt modelId="{375DDDA1-E7D7-4D45-8BDC-0C5ED0F4DD9D}" type="pres">
      <dgm:prSet presAssocID="{E9EBD8CD-1BD6-40E7-B199-72DCDB8C331E}" presName="rootText" presStyleLbl="node1" presStyleIdx="2" presStyleCnt="4"/>
      <dgm:spPr/>
    </dgm:pt>
    <dgm:pt modelId="{6E3A23DD-ADBD-49B0-8BF2-D881FC717616}" type="pres">
      <dgm:prSet presAssocID="{E9EBD8CD-1BD6-40E7-B199-72DCDB8C331E}" presName="rootConnector" presStyleLbl="node1" presStyleIdx="2" presStyleCnt="4"/>
      <dgm:spPr/>
    </dgm:pt>
    <dgm:pt modelId="{AAFCBDAE-E247-45CE-836D-7651D89A9D43}" type="pres">
      <dgm:prSet presAssocID="{E9EBD8CD-1BD6-40E7-B199-72DCDB8C331E}" presName="childShape" presStyleCnt="0"/>
      <dgm:spPr/>
    </dgm:pt>
    <dgm:pt modelId="{0A6E8938-AF2D-4F9E-8393-37914FB08DD0}" type="pres">
      <dgm:prSet presAssocID="{CA1AE6B4-5EE8-4A5E-AE97-68D7F0A86FDC}" presName="root" presStyleCnt="0"/>
      <dgm:spPr/>
    </dgm:pt>
    <dgm:pt modelId="{0CAC4867-B2AF-420C-BC0A-CF873A9EDB2F}" type="pres">
      <dgm:prSet presAssocID="{CA1AE6B4-5EE8-4A5E-AE97-68D7F0A86FDC}" presName="rootComposite" presStyleCnt="0"/>
      <dgm:spPr/>
    </dgm:pt>
    <dgm:pt modelId="{ACBBDF1A-CCA4-4132-982B-B307DCD926D9}" type="pres">
      <dgm:prSet presAssocID="{CA1AE6B4-5EE8-4A5E-AE97-68D7F0A86FDC}" presName="rootText" presStyleLbl="node1" presStyleIdx="3" presStyleCnt="4"/>
      <dgm:spPr/>
    </dgm:pt>
    <dgm:pt modelId="{3B2F1E11-CEE6-46BA-96A5-C66808DB8B8C}" type="pres">
      <dgm:prSet presAssocID="{CA1AE6B4-5EE8-4A5E-AE97-68D7F0A86FDC}" presName="rootConnector" presStyleLbl="node1" presStyleIdx="3" presStyleCnt="4"/>
      <dgm:spPr/>
    </dgm:pt>
    <dgm:pt modelId="{3488A1F2-C9A0-4B64-82CD-8B97F12CD062}" type="pres">
      <dgm:prSet presAssocID="{CA1AE6B4-5EE8-4A5E-AE97-68D7F0A86FDC}" presName="childShape" presStyleCnt="0"/>
      <dgm:spPr/>
    </dgm:pt>
  </dgm:ptLst>
  <dgm:cxnLst>
    <dgm:cxn modelId="{E85C5105-5FE1-4547-8E08-A86EB66D7F0D}" srcId="{BDC6B184-4AE7-4F63-B0A4-E5ED28A53ACF}" destId="{B16399DE-3A1F-42FB-8AFD-C59B7CA8B195}" srcOrd="0" destOrd="0" parTransId="{C0910C0F-5514-4AEE-BF81-4320A1886748}" sibTransId="{DB95A59F-306C-4CDA-89FF-74C78B10996B}"/>
    <dgm:cxn modelId="{E751E50C-B7CD-4E02-89CD-4CA41BC809A2}" type="presOf" srcId="{B16399DE-3A1F-42FB-8AFD-C59B7CA8B195}" destId="{BAB9A16A-598F-42B7-BA86-8A0ADA21B28F}" srcOrd="1" destOrd="0" presId="urn:microsoft.com/office/officeart/2005/8/layout/hierarchy3"/>
    <dgm:cxn modelId="{9E6E921A-F5ED-4044-9BD1-B09E32E5120A}" type="presOf" srcId="{872AAFCD-07BF-4735-AD8C-DA5A7C0C6130}" destId="{616765DF-F047-452D-B6DB-A2DD6694B71C}" srcOrd="0" destOrd="0" presId="urn:microsoft.com/office/officeart/2005/8/layout/hierarchy3"/>
    <dgm:cxn modelId="{B5E7BB34-DB7B-428B-BFFA-45E78211430E}" srcId="{BDC6B184-4AE7-4F63-B0A4-E5ED28A53ACF}" destId="{872AAFCD-07BF-4735-AD8C-DA5A7C0C6130}" srcOrd="1" destOrd="0" parTransId="{AF23AF20-A5ED-4110-92F2-702A99E29665}" sibTransId="{6D5A713C-B0EC-4BF3-83CF-B1D5529CAD1C}"/>
    <dgm:cxn modelId="{0221B036-A809-4F5F-AEEC-37C242B820B0}" type="presOf" srcId="{CA1AE6B4-5EE8-4A5E-AE97-68D7F0A86FDC}" destId="{ACBBDF1A-CCA4-4132-982B-B307DCD926D9}" srcOrd="0" destOrd="0" presId="urn:microsoft.com/office/officeart/2005/8/layout/hierarchy3"/>
    <dgm:cxn modelId="{C0C2D548-8E67-4B81-AD9E-75A91F76376F}" type="presOf" srcId="{E9EBD8CD-1BD6-40E7-B199-72DCDB8C331E}" destId="{6E3A23DD-ADBD-49B0-8BF2-D881FC717616}" srcOrd="1" destOrd="0" presId="urn:microsoft.com/office/officeart/2005/8/layout/hierarchy3"/>
    <dgm:cxn modelId="{7FB4864D-3857-4C1F-A227-66C88FCFE6ED}" type="presOf" srcId="{B16399DE-3A1F-42FB-8AFD-C59B7CA8B195}" destId="{5B4AABA7-66A7-4D55-9DF7-476255DC8FE5}" srcOrd="0" destOrd="0" presId="urn:microsoft.com/office/officeart/2005/8/layout/hierarchy3"/>
    <dgm:cxn modelId="{EDF51673-C063-409D-A036-D248061C1B28}" type="presOf" srcId="{E9EBD8CD-1BD6-40E7-B199-72DCDB8C331E}" destId="{375DDDA1-E7D7-4D45-8BDC-0C5ED0F4DD9D}" srcOrd="0" destOrd="0" presId="urn:microsoft.com/office/officeart/2005/8/layout/hierarchy3"/>
    <dgm:cxn modelId="{76BB6984-CC6C-4DF6-8842-C04B9A3728A6}" type="presOf" srcId="{CA1AE6B4-5EE8-4A5E-AE97-68D7F0A86FDC}" destId="{3B2F1E11-CEE6-46BA-96A5-C66808DB8B8C}" srcOrd="1" destOrd="0" presId="urn:microsoft.com/office/officeart/2005/8/layout/hierarchy3"/>
    <dgm:cxn modelId="{7E75B68A-B888-4D9B-917F-5C4B57793528}" type="presOf" srcId="{872AAFCD-07BF-4735-AD8C-DA5A7C0C6130}" destId="{A88C464D-BB98-4544-9052-BC42084E3B4A}" srcOrd="1" destOrd="0" presId="urn:microsoft.com/office/officeart/2005/8/layout/hierarchy3"/>
    <dgm:cxn modelId="{9BF39793-67F9-4B39-827C-A61BDA2CB29A}" type="presOf" srcId="{BDC6B184-4AE7-4F63-B0A4-E5ED28A53ACF}" destId="{60D4503E-0FF4-438F-8C40-2EF64E112BF3}" srcOrd="0" destOrd="0" presId="urn:microsoft.com/office/officeart/2005/8/layout/hierarchy3"/>
    <dgm:cxn modelId="{6F1ADABF-09B6-4945-A8BB-E65CB22EA2D6}" srcId="{BDC6B184-4AE7-4F63-B0A4-E5ED28A53ACF}" destId="{CA1AE6B4-5EE8-4A5E-AE97-68D7F0A86FDC}" srcOrd="3" destOrd="0" parTransId="{9D162020-94AA-406C-9A8E-71B40FF0FA56}" sibTransId="{8B608008-EE32-4C06-A746-EA38880D146D}"/>
    <dgm:cxn modelId="{CF4E8AE7-F2A0-492F-B2BF-CECA60835E66}" srcId="{BDC6B184-4AE7-4F63-B0A4-E5ED28A53ACF}" destId="{E9EBD8CD-1BD6-40E7-B199-72DCDB8C331E}" srcOrd="2" destOrd="0" parTransId="{20FED746-CE3E-48E6-91CF-4FDAEE64BD18}" sibTransId="{803DE429-2918-4FF4-B22C-94A6C9AD8DD9}"/>
    <dgm:cxn modelId="{08D5C7F2-57B5-4D89-AFB3-4CFE6A8084B0}" type="presParOf" srcId="{60D4503E-0FF4-438F-8C40-2EF64E112BF3}" destId="{560CACE4-F1AB-4188-A29D-0D89E46DC6CF}" srcOrd="0" destOrd="0" presId="urn:microsoft.com/office/officeart/2005/8/layout/hierarchy3"/>
    <dgm:cxn modelId="{4B0CF9B7-5657-4E06-8C7B-01C267E26A98}" type="presParOf" srcId="{560CACE4-F1AB-4188-A29D-0D89E46DC6CF}" destId="{C0B6938E-6B5E-4218-B3B6-0B63C3C36CAE}" srcOrd="0" destOrd="0" presId="urn:microsoft.com/office/officeart/2005/8/layout/hierarchy3"/>
    <dgm:cxn modelId="{29EFB086-BBD4-4E2E-8CA4-A697D11FF6D8}" type="presParOf" srcId="{C0B6938E-6B5E-4218-B3B6-0B63C3C36CAE}" destId="{5B4AABA7-66A7-4D55-9DF7-476255DC8FE5}" srcOrd="0" destOrd="0" presId="urn:microsoft.com/office/officeart/2005/8/layout/hierarchy3"/>
    <dgm:cxn modelId="{D02A52EA-0E4E-4169-872B-93359A3DA48A}" type="presParOf" srcId="{C0B6938E-6B5E-4218-B3B6-0B63C3C36CAE}" destId="{BAB9A16A-598F-42B7-BA86-8A0ADA21B28F}" srcOrd="1" destOrd="0" presId="urn:microsoft.com/office/officeart/2005/8/layout/hierarchy3"/>
    <dgm:cxn modelId="{5D8B0215-7CB1-4F6C-9424-E590288E9D7F}" type="presParOf" srcId="{560CACE4-F1AB-4188-A29D-0D89E46DC6CF}" destId="{1E1A0430-9E5A-4E53-9EA3-97C4F695187C}" srcOrd="1" destOrd="0" presId="urn:microsoft.com/office/officeart/2005/8/layout/hierarchy3"/>
    <dgm:cxn modelId="{311862F4-C639-4C86-AE56-1AD2A1978989}" type="presParOf" srcId="{60D4503E-0FF4-438F-8C40-2EF64E112BF3}" destId="{A7BE4CB9-EA75-41AD-9FD6-83F1A4E20F2A}" srcOrd="1" destOrd="0" presId="urn:microsoft.com/office/officeart/2005/8/layout/hierarchy3"/>
    <dgm:cxn modelId="{0A2F86D0-947F-42BA-9167-6AC4446900D8}" type="presParOf" srcId="{A7BE4CB9-EA75-41AD-9FD6-83F1A4E20F2A}" destId="{64E98F07-0BB7-42CA-9D58-C611828523DB}" srcOrd="0" destOrd="0" presId="urn:microsoft.com/office/officeart/2005/8/layout/hierarchy3"/>
    <dgm:cxn modelId="{BF0C1A87-FA9B-4A45-AB73-983BF482EAEF}" type="presParOf" srcId="{64E98F07-0BB7-42CA-9D58-C611828523DB}" destId="{616765DF-F047-452D-B6DB-A2DD6694B71C}" srcOrd="0" destOrd="0" presId="urn:microsoft.com/office/officeart/2005/8/layout/hierarchy3"/>
    <dgm:cxn modelId="{3D71EC4D-FB01-4768-9375-0B0E5C733A94}" type="presParOf" srcId="{64E98F07-0BB7-42CA-9D58-C611828523DB}" destId="{A88C464D-BB98-4544-9052-BC42084E3B4A}" srcOrd="1" destOrd="0" presId="urn:microsoft.com/office/officeart/2005/8/layout/hierarchy3"/>
    <dgm:cxn modelId="{1D121000-FB80-449B-A578-01A126673C15}" type="presParOf" srcId="{A7BE4CB9-EA75-41AD-9FD6-83F1A4E20F2A}" destId="{A2351265-2953-487D-8A46-D06FA8354017}" srcOrd="1" destOrd="0" presId="urn:microsoft.com/office/officeart/2005/8/layout/hierarchy3"/>
    <dgm:cxn modelId="{DA2820E1-4094-4711-B00C-D79B84881402}" type="presParOf" srcId="{60D4503E-0FF4-438F-8C40-2EF64E112BF3}" destId="{7E5B6DC3-89CB-487E-AF60-431E1F4836B2}" srcOrd="2" destOrd="0" presId="urn:microsoft.com/office/officeart/2005/8/layout/hierarchy3"/>
    <dgm:cxn modelId="{EDD5077F-C7E1-4AF1-AF55-8ABEE52C1A8A}" type="presParOf" srcId="{7E5B6DC3-89CB-487E-AF60-431E1F4836B2}" destId="{91D6B2D2-F4D4-42A9-84B0-5E530312F1CC}" srcOrd="0" destOrd="0" presId="urn:microsoft.com/office/officeart/2005/8/layout/hierarchy3"/>
    <dgm:cxn modelId="{C07B6449-24EE-4A6D-A7DC-7DCA48A52D9D}" type="presParOf" srcId="{91D6B2D2-F4D4-42A9-84B0-5E530312F1CC}" destId="{375DDDA1-E7D7-4D45-8BDC-0C5ED0F4DD9D}" srcOrd="0" destOrd="0" presId="urn:microsoft.com/office/officeart/2005/8/layout/hierarchy3"/>
    <dgm:cxn modelId="{EF0E943C-DA74-44E9-BB92-8DA8EB7A219E}" type="presParOf" srcId="{91D6B2D2-F4D4-42A9-84B0-5E530312F1CC}" destId="{6E3A23DD-ADBD-49B0-8BF2-D881FC717616}" srcOrd="1" destOrd="0" presId="urn:microsoft.com/office/officeart/2005/8/layout/hierarchy3"/>
    <dgm:cxn modelId="{CC6C2D17-F070-48AE-8C3E-9101FB609407}" type="presParOf" srcId="{7E5B6DC3-89CB-487E-AF60-431E1F4836B2}" destId="{AAFCBDAE-E247-45CE-836D-7651D89A9D43}" srcOrd="1" destOrd="0" presId="urn:microsoft.com/office/officeart/2005/8/layout/hierarchy3"/>
    <dgm:cxn modelId="{FD1FB1D7-D53A-4F0B-BB5E-B08E47F38BE6}" type="presParOf" srcId="{60D4503E-0FF4-438F-8C40-2EF64E112BF3}" destId="{0A6E8938-AF2D-4F9E-8393-37914FB08DD0}" srcOrd="3" destOrd="0" presId="urn:microsoft.com/office/officeart/2005/8/layout/hierarchy3"/>
    <dgm:cxn modelId="{6C0E7115-09FD-4C3B-85A2-CB3CEF41FF7B}" type="presParOf" srcId="{0A6E8938-AF2D-4F9E-8393-37914FB08DD0}" destId="{0CAC4867-B2AF-420C-BC0A-CF873A9EDB2F}" srcOrd="0" destOrd="0" presId="urn:microsoft.com/office/officeart/2005/8/layout/hierarchy3"/>
    <dgm:cxn modelId="{8A31D75F-F3BC-4DE3-83A4-6DFEB9323C86}" type="presParOf" srcId="{0CAC4867-B2AF-420C-BC0A-CF873A9EDB2F}" destId="{ACBBDF1A-CCA4-4132-982B-B307DCD926D9}" srcOrd="0" destOrd="0" presId="urn:microsoft.com/office/officeart/2005/8/layout/hierarchy3"/>
    <dgm:cxn modelId="{07E25FD7-07B0-42AC-8E34-2C4E4D0FC2F2}" type="presParOf" srcId="{0CAC4867-B2AF-420C-BC0A-CF873A9EDB2F}" destId="{3B2F1E11-CEE6-46BA-96A5-C66808DB8B8C}" srcOrd="1" destOrd="0" presId="urn:microsoft.com/office/officeart/2005/8/layout/hierarchy3"/>
    <dgm:cxn modelId="{441FA458-22A9-4D5C-8911-ADF9B0BCDAF0}" type="presParOf" srcId="{0A6E8938-AF2D-4F9E-8393-37914FB08DD0}" destId="{3488A1F2-C9A0-4B64-82CD-8B97F12CD06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AABA7-66A7-4D55-9DF7-476255DC8FE5}">
      <dsp:nvSpPr>
        <dsp:cNvPr id="0" name=""/>
        <dsp:cNvSpPr/>
      </dsp:nvSpPr>
      <dsp:spPr>
        <a:xfrm>
          <a:off x="2149" y="1709523"/>
          <a:ext cx="2470028" cy="12350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Brute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Force</a:t>
          </a:r>
        </a:p>
      </dsp:txBody>
      <dsp:txXfrm>
        <a:off x="38321" y="1745695"/>
        <a:ext cx="2397684" cy="1162670"/>
      </dsp:txXfrm>
    </dsp:sp>
    <dsp:sp modelId="{616765DF-F047-452D-B6DB-A2DD6694B71C}">
      <dsp:nvSpPr>
        <dsp:cNvPr id="0" name=""/>
        <dsp:cNvSpPr/>
      </dsp:nvSpPr>
      <dsp:spPr>
        <a:xfrm>
          <a:off x="3089684" y="1709523"/>
          <a:ext cx="2470028" cy="1235014"/>
        </a:xfrm>
        <a:prstGeom prst="roundRect">
          <a:avLst>
            <a:gd name="adj" fmla="val 10000"/>
          </a:avLst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Boyer-Moore</a:t>
          </a:r>
        </a:p>
      </dsp:txBody>
      <dsp:txXfrm>
        <a:off x="3125856" y="1745695"/>
        <a:ext cx="2397684" cy="1162670"/>
      </dsp:txXfrm>
    </dsp:sp>
    <dsp:sp modelId="{375DDDA1-E7D7-4D45-8BDC-0C5ED0F4DD9D}">
      <dsp:nvSpPr>
        <dsp:cNvPr id="0" name=""/>
        <dsp:cNvSpPr/>
      </dsp:nvSpPr>
      <dsp:spPr>
        <a:xfrm>
          <a:off x="6177219" y="1709523"/>
          <a:ext cx="2470028" cy="1235014"/>
        </a:xfrm>
        <a:prstGeom prst="roundRect">
          <a:avLst>
            <a:gd name="adj" fmla="val 10000"/>
          </a:avLst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Bear Method</a:t>
          </a:r>
        </a:p>
      </dsp:txBody>
      <dsp:txXfrm>
        <a:off x="6213391" y="1745695"/>
        <a:ext cx="2397684" cy="1162670"/>
      </dsp:txXfrm>
    </dsp:sp>
    <dsp:sp modelId="{ACBBDF1A-CCA4-4132-982B-B307DCD926D9}">
      <dsp:nvSpPr>
        <dsp:cNvPr id="0" name=""/>
        <dsp:cNvSpPr/>
      </dsp:nvSpPr>
      <dsp:spPr>
        <a:xfrm>
          <a:off x="9264754" y="1709523"/>
          <a:ext cx="2470028" cy="1235014"/>
        </a:xfrm>
        <a:prstGeom prst="roundRect">
          <a:avLst>
            <a:gd name="adj" fmla="val 10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Rabin–Karp </a:t>
          </a:r>
        </a:p>
      </dsp:txBody>
      <dsp:txXfrm>
        <a:off x="9300926" y="1745695"/>
        <a:ext cx="2397684" cy="1162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16T23:44:08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0 204,'4'-8,"41"-21,21-5,8 3,0-1,-4-5,-14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16T23:44:11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1 185,'4'-8,"10"-8,8-1,8 3,7 3,7-4,4-10,2 1,2-5,-8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16T23:44:16.1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49,'4'5,"6"0,10-3,10-4,8-9,16-3,7-3,-7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16T23:44:19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0 158,'30'-9,"45"-24,31-24,-2-2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16T23:44:25.0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1 101,'13'0,"30"-22,29-7,20 2,-5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16T23:44:28.9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41,'9'0,"7"0,9 0,18-5,10 0,5-10,-7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16T23:44:31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60,'9'0,"11"-8,11-4,9 1,6 2,4-1,-6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B8031-90A8-4F80-9695-7C15A055C131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47872-F1F2-4074-AA24-214AEB43F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47872-F1F2-4074-AA24-214AEB43F1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9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47872-F1F2-4074-AA24-214AEB43F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3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583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0003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273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701965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2001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460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7937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1280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7848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8076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1592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7212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2479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6356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769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2421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505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A88C2-8F87-40C6-A982-95B30DC27C7F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83B59-0E83-4D7D-8D91-529C3F83717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" descr="     ">
            <a:extLst>
              <a:ext uri="{FF2B5EF4-FFF2-40B4-BE49-F238E27FC236}">
                <a16:creationId xmlns:a16="http://schemas.microsoft.com/office/drawing/2014/main" id="{EF9FAB01-3CBF-499F-8A36-D4593AEC21A2}"/>
              </a:ext>
            </a:extLst>
          </p:cNvPr>
          <p:cNvSpPr txBox="1"/>
          <p:nvPr userDrawn="1"/>
        </p:nvSpPr>
        <p:spPr>
          <a:xfrm>
            <a:off x="0" y="651510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000" b="0" i="0" u="none" baseline="0">
                <a:solidFill>
                  <a:srgbClr val="FFFFFF"/>
                </a:solidFill>
                <a:latin typeface="arial" panose="020B0604020202020204" pitchFamily="34" charset="0"/>
              </a:rPr>
              <a:t>     </a:t>
            </a:r>
          </a:p>
        </p:txBody>
      </p:sp>
    </p:spTree>
    <p:extLst>
      <p:ext uri="{BB962C8B-B14F-4D97-AF65-F5344CB8AC3E}">
        <p14:creationId xmlns:p14="http://schemas.microsoft.com/office/powerpoint/2010/main" val="116050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1.sv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14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6.png"/><Relationship Id="rId4" Type="http://schemas.openxmlformats.org/officeDocument/2006/relationships/image" Target="../media/image130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stintarte.com/2011/12/top-10-questions-to-ask-yourself-in.html#IDComment1046304848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ww.ministrybestpractices.com/2008/01/confused-people-dont-laugh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D577-F8C3-475D-B527-F9ECF6B47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Solving a Word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83156-E1AB-410C-9B7E-A14F78285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428362"/>
          </a:xfrm>
        </p:spPr>
        <p:txBody>
          <a:bodyPr>
            <a:normAutofit/>
          </a:bodyPr>
          <a:lstStyle/>
          <a:p>
            <a:r>
              <a:rPr lang="en-US" sz="1800" dirty="0"/>
              <a:t>Created in collaboration with students such as: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2522D2F-BABB-45F2-BB07-889F123061C9}"/>
              </a:ext>
            </a:extLst>
          </p:cNvPr>
          <p:cNvSpPr txBox="1">
            <a:spLocks/>
          </p:cNvSpPr>
          <p:nvPr/>
        </p:nvSpPr>
        <p:spPr>
          <a:xfrm>
            <a:off x="680322" y="393657"/>
            <a:ext cx="8144134" cy="1901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37F7DA4-094E-4CCE-81A3-FBDC076D0D7F}"/>
              </a:ext>
            </a:extLst>
          </p:cNvPr>
          <p:cNvSpPr txBox="1">
            <a:spLocks/>
          </p:cNvSpPr>
          <p:nvPr/>
        </p:nvSpPr>
        <p:spPr>
          <a:xfrm>
            <a:off x="680322" y="1819949"/>
            <a:ext cx="8144134" cy="94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2400" dirty="0"/>
              <a:t>Design and Analysis of Algorithms for</a:t>
            </a:r>
          </a:p>
        </p:txBody>
      </p:sp>
      <p:pic>
        <p:nvPicPr>
          <p:cNvPr id="7" name="Background_Mix">
            <a:hlinkClick r:id="" action="ppaction://media"/>
            <a:extLst>
              <a:ext uri="{FF2B5EF4-FFF2-40B4-BE49-F238E27FC236}">
                <a16:creationId xmlns:a16="http://schemas.microsoft.com/office/drawing/2014/main" id="{107D554A-5522-4C6C-A535-B9AC3066D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522" y="6159543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E0371A-E0C4-4771-B51E-B32C337E2A7A}"/>
              </a:ext>
            </a:extLst>
          </p:cNvPr>
          <p:cNvSpPr txBox="1"/>
          <p:nvPr/>
        </p:nvSpPr>
        <p:spPr>
          <a:xfrm>
            <a:off x="6511024" y="4648461"/>
            <a:ext cx="23134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Chase </a:t>
            </a:r>
          </a:p>
          <a:p>
            <a:pPr algn="r"/>
            <a:r>
              <a:rPr lang="en-US" sz="2800" dirty="0"/>
              <a:t>Ryan </a:t>
            </a:r>
          </a:p>
          <a:p>
            <a:pPr algn="r"/>
            <a:r>
              <a:rPr lang="en-US" sz="2800" dirty="0"/>
              <a:t>John </a:t>
            </a:r>
          </a:p>
          <a:p>
            <a:pPr algn="r"/>
            <a:r>
              <a:rPr lang="en-US" sz="2800" dirty="0"/>
              <a:t>And Austin</a:t>
            </a:r>
          </a:p>
        </p:txBody>
      </p:sp>
    </p:spTree>
    <p:extLst>
      <p:ext uri="{BB962C8B-B14F-4D97-AF65-F5344CB8AC3E}">
        <p14:creationId xmlns:p14="http://schemas.microsoft.com/office/powerpoint/2010/main" val="1430431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" presetClass="entr" presetSubtype="3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4634" numSld="999" showWhenStopped="0">
                <p:cTn id="2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764E3F6-59F1-44FF-9EF2-8EF0BCA3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building&#10;&#10;Description generated with very high confidence">
            <a:extLst>
              <a:ext uri="{FF2B5EF4-FFF2-40B4-BE49-F238E27FC236}">
                <a16:creationId xmlns:a16="http://schemas.microsoft.com/office/drawing/2014/main" id="{8DF1CE84-BC06-4E42-A5D4-7B92E327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43C7B8-BD05-4C16-9FC9-6B5C5BA3A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B9B529-EAD6-442A-92A1-6A496B932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95021-DEB2-470E-9565-5B9CD37F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The Bear Method</a:t>
            </a:r>
          </a:p>
        </p:txBody>
      </p:sp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0419FA5-A1B5-487F-92D4-03983819F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34A9A9-127A-4F3E-B19A-25B4E8D65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5" y="2336872"/>
            <a:ext cx="6957228" cy="4457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bear method uses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hash maps </a:t>
            </a:r>
            <a:r>
              <a:rPr lang="en-US" sz="2000" dirty="0"/>
              <a:t>to group letters and remember their coordinate locations on the board.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With this information, the algorithm only has to iterate through a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hash map </a:t>
            </a:r>
            <a:r>
              <a:rPr lang="en-US" sz="2000" dirty="0"/>
              <a:t>when looking for the current word.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600" i="1" dirty="0">
                <a:solidFill>
                  <a:schemeClr val="tx2">
                    <a:lumMod val="90000"/>
                  </a:schemeClr>
                </a:solidFill>
              </a:rPr>
              <a:t>Side Note: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90000"/>
                  </a:schemeClr>
                </a:solidFill>
              </a:rPr>
              <a:t>This method got its name from bears because of their excellent long-term memory.</a:t>
            </a:r>
          </a:p>
        </p:txBody>
      </p:sp>
      <p:pic>
        <p:nvPicPr>
          <p:cNvPr id="8" name="Content Placeholder 4" descr="A large brown bear walking across a grass covered field&#10;&#10;Description generated with very high confidence">
            <a:extLst>
              <a:ext uri="{FF2B5EF4-FFF2-40B4-BE49-F238E27FC236}">
                <a16:creationId xmlns:a16="http://schemas.microsoft.com/office/drawing/2014/main" id="{FA0119C7-2324-4C75-8D60-FF12E52D5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7" t="3" r="17824" b="22136"/>
          <a:stretch/>
        </p:blipFill>
        <p:spPr>
          <a:xfrm>
            <a:off x="8187091" y="1950480"/>
            <a:ext cx="3358478" cy="29570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727439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357D-0110-4276-A853-EDB899BDC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Bear Method (Continued)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AE8C1-ADAF-4122-8567-FC292EA92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852045"/>
              </p:ext>
            </p:extLst>
          </p:nvPr>
        </p:nvGraphicFramePr>
        <p:xfrm>
          <a:off x="5537832" y="2181639"/>
          <a:ext cx="275945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728">
                  <a:extLst>
                    <a:ext uri="{9D8B030D-6E8A-4147-A177-3AD203B41FA5}">
                      <a16:colId xmlns:a16="http://schemas.microsoft.com/office/drawing/2014/main" val="4076395635"/>
                    </a:ext>
                  </a:extLst>
                </a:gridCol>
                <a:gridCol w="1379728">
                  <a:extLst>
                    <a:ext uri="{9D8B030D-6E8A-4147-A177-3AD203B41FA5}">
                      <a16:colId xmlns:a16="http://schemas.microsoft.com/office/drawing/2014/main" val="161437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5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(1,3)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2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(2,3)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72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(3,6)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41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(8,5)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7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(8,8)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0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(9,4)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00545"/>
                  </a:ext>
                </a:extLst>
              </a:tr>
            </a:tbl>
          </a:graphicData>
        </a:graphic>
      </p:graphicFrame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410CE7-1140-47F0-A923-9F6570FCE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9" t="26435" r="24325" b="33561"/>
          <a:stretch/>
        </p:blipFill>
        <p:spPr>
          <a:xfrm>
            <a:off x="8705088" y="2181639"/>
            <a:ext cx="2615184" cy="27073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ED30FC5-01F8-4951-ADCA-0C54A65C7E61}"/>
                  </a:ext>
                </a:extLst>
              </p14:cNvPr>
              <p14:cNvContentPartPr/>
              <p14:nvPr/>
            </p14:nvContentPartPr>
            <p14:xfrm>
              <a:off x="9326880" y="2294712"/>
              <a:ext cx="140400" cy="73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ED30FC5-01F8-4951-ADCA-0C54A65C7E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72880" y="2187072"/>
                <a:ext cx="2480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41761D9-53BD-4042-A0A0-319EEDA735DC}"/>
                  </a:ext>
                </a:extLst>
              </p14:cNvPr>
              <p14:cNvContentPartPr/>
              <p14:nvPr/>
            </p14:nvContentPartPr>
            <p14:xfrm>
              <a:off x="9344880" y="2621592"/>
              <a:ext cx="124560" cy="66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41761D9-53BD-4042-A0A0-319EEDA735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1240" y="2513592"/>
                <a:ext cx="2322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1B051AE-2DA4-4790-9D5A-E0DD3C55B11E}"/>
                  </a:ext>
                </a:extLst>
              </p14:cNvPr>
              <p14:cNvContentPartPr/>
              <p14:nvPr/>
            </p14:nvContentPartPr>
            <p14:xfrm>
              <a:off x="9911880" y="4316472"/>
              <a:ext cx="97920" cy="21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1B051AE-2DA4-4790-9D5A-E0DD3C55B1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58240" y="4208832"/>
                <a:ext cx="2055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7532F95-55A4-4B9E-8B80-35942210DBFF}"/>
                  </a:ext>
                </a:extLst>
              </p14:cNvPr>
              <p14:cNvContentPartPr/>
              <p14:nvPr/>
            </p14:nvContentPartPr>
            <p14:xfrm>
              <a:off x="9628560" y="4588272"/>
              <a:ext cx="113400" cy="57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7532F95-55A4-4B9E-8B80-35942210DB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74560" y="4480272"/>
                <a:ext cx="22104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0ACB729-F9A9-4BF1-8279-974959242D1C}"/>
                  </a:ext>
                </a:extLst>
              </p14:cNvPr>
              <p14:cNvContentPartPr/>
              <p14:nvPr/>
            </p14:nvContentPartPr>
            <p14:xfrm>
              <a:off x="10762200" y="4325472"/>
              <a:ext cx="110880" cy="36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0ACB729-F9A9-4BF1-8279-974959242D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08560" y="4217832"/>
                <a:ext cx="218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3DEBF1-3178-4023-8D15-567A2AECE3A8}"/>
                  </a:ext>
                </a:extLst>
              </p14:cNvPr>
              <p14:cNvContentPartPr/>
              <p14:nvPr/>
            </p14:nvContentPartPr>
            <p14:xfrm>
              <a:off x="9079920" y="3204072"/>
              <a:ext cx="9180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3DEBF1-3178-4023-8D15-567A2AECE3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25920" y="3096432"/>
                <a:ext cx="1994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426307E-990D-4599-A02C-78A6D98BCE12}"/>
                  </a:ext>
                </a:extLst>
              </p14:cNvPr>
              <p14:cNvContentPartPr/>
              <p14:nvPr/>
            </p14:nvContentPartPr>
            <p14:xfrm>
              <a:off x="10222920" y="2940912"/>
              <a:ext cx="86760" cy="21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426307E-990D-4599-A02C-78A6D98BCE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68920" y="2832912"/>
                <a:ext cx="194400" cy="2376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C9BF631-CF3B-49B0-81A8-D2D37B4892DF}"/>
              </a:ext>
            </a:extLst>
          </p:cNvPr>
          <p:cNvSpPr txBox="1"/>
          <p:nvPr/>
        </p:nvSpPr>
        <p:spPr>
          <a:xfrm>
            <a:off x="210312" y="2181639"/>
            <a:ext cx="457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searching for solutions, this algorithm will generate hash maps for each letter of the alphabet and store it’s coordinate position. </a:t>
            </a:r>
          </a:p>
          <a:p>
            <a:endParaRPr lang="en-US" dirty="0"/>
          </a:p>
          <a:p>
            <a:pPr algn="r"/>
            <a:r>
              <a:rPr lang="en-US" dirty="0"/>
              <a:t>(Example)→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r>
              <a:rPr lang="en-US" dirty="0"/>
              <a:t>With hash maps, for each solution, the algorithm will use exactly one for loop which will use hash map searches.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FEC85-B4A1-47A4-BE87-369CE1F3F73A}"/>
              </a:ext>
            </a:extLst>
          </p:cNvPr>
          <p:cNvSpPr txBox="1"/>
          <p:nvPr/>
        </p:nvSpPr>
        <p:spPr>
          <a:xfrm>
            <a:off x="8705088" y="5002066"/>
            <a:ext cx="2615184" cy="461665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Find: 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842AAC-D9C5-47DC-9BD9-42C7D1F31AE9}"/>
              </a:ext>
            </a:extLst>
          </p:cNvPr>
          <p:cNvCxnSpPr/>
          <p:nvPr/>
        </p:nvCxnSpPr>
        <p:spPr>
          <a:xfrm flipV="1">
            <a:off x="7315200" y="2368512"/>
            <a:ext cx="1929384" cy="32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03DF79-9C55-473A-AE93-9C6547376D73}"/>
              </a:ext>
            </a:extLst>
          </p:cNvPr>
          <p:cNvCxnSpPr/>
          <p:nvPr/>
        </p:nvCxnSpPr>
        <p:spPr>
          <a:xfrm flipV="1">
            <a:off x="7315200" y="2770959"/>
            <a:ext cx="1929384" cy="32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125D7A-1AF1-4C43-9B4A-306C1A406529}"/>
              </a:ext>
            </a:extLst>
          </p:cNvPr>
          <p:cNvCxnSpPr>
            <a:cxnSpLocks/>
          </p:cNvCxnSpPr>
          <p:nvPr/>
        </p:nvCxnSpPr>
        <p:spPr>
          <a:xfrm flipV="1">
            <a:off x="7315200" y="2962872"/>
            <a:ext cx="2788920" cy="5307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617308-F82D-4B90-AF79-0A66A7440356}"/>
              </a:ext>
            </a:extLst>
          </p:cNvPr>
          <p:cNvSpPr/>
          <p:nvPr/>
        </p:nvSpPr>
        <p:spPr>
          <a:xfrm>
            <a:off x="10104120" y="2770959"/>
            <a:ext cx="301752" cy="8641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D2F9041D-0C7B-45A3-BCB6-FB8E05AF1B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93164" y="2260623"/>
            <a:ext cx="606780" cy="6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3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81B2-6649-482D-BA7C-F4078F33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Rabin–Karp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12EC8-39BB-4BE3-B274-6A7F44F7C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hashing to find any one of a set of pattern strings in a text</a:t>
            </a:r>
          </a:p>
          <a:p>
            <a:r>
              <a:rPr lang="en-US" dirty="0"/>
              <a:t>The algorithm slides the pattern one by one and matches the hash value of the pattern with the hash value of the current substring of text</a:t>
            </a:r>
          </a:p>
          <a:p>
            <a:r>
              <a:rPr lang="en-US" dirty="0"/>
              <a:t>If the hash values match then it starts matching individual characters</a:t>
            </a:r>
          </a:p>
          <a:p>
            <a:r>
              <a:rPr lang="en-US" dirty="0"/>
              <a:t>Uses the fact that if 2 strings are equal their hash values are also equal</a:t>
            </a:r>
          </a:p>
        </p:txBody>
      </p:sp>
    </p:spTree>
    <p:extLst>
      <p:ext uri="{BB962C8B-B14F-4D97-AF65-F5344CB8AC3E}">
        <p14:creationId xmlns:p14="http://schemas.microsoft.com/office/powerpoint/2010/main" val="65565678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2" name="Rectangle 12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2939D-A7F9-4D22-85F3-FCBDEAFE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/>
              <a:t>Hypothesis</a:t>
            </a:r>
            <a:endParaRPr lang="en-US" dirty="0"/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74DF-7363-428F-B786-9FC0D90CA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5" y="2336873"/>
            <a:ext cx="5794130" cy="3177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predict…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Boyer-Moore will be the most efficient algorithm when dealing with a larger data set.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That when changing the constraints to our problem, the performance of each algorithm will be affected.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DD600F6-D0FA-441A-A06E-DA4865A5C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33" y="1336393"/>
            <a:ext cx="4178419" cy="41784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90031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A289-A2FA-4B52-8C1A-94BB4422C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13" name="Content Placeholder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640DBE33-6C0E-4B65-AAF5-FF97A026C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8556" y="2336800"/>
            <a:ext cx="3598863" cy="3598863"/>
          </a:xfrm>
        </p:spPr>
      </p:pic>
    </p:spTree>
    <p:extLst>
      <p:ext uri="{BB962C8B-B14F-4D97-AF65-F5344CB8AC3E}">
        <p14:creationId xmlns:p14="http://schemas.microsoft.com/office/powerpoint/2010/main" val="298081416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E7E11A8B-D353-4867-842B-40B7BABC9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96" name="Rectangle 95">
              <a:extLst>
                <a:ext uri="{FF2B5EF4-FFF2-40B4-BE49-F238E27FC236}">
                  <a16:creationId xmlns:a16="http://schemas.microsoft.com/office/drawing/2014/main" id="{F0C50D17-020B-418B-BE67-DC7DEA17D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E9D5520-887C-4E25-9F91-49EBA2FB3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2E52CAC-158C-4DC7-AA1C-F582FFF73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B6980-4CB8-4ACF-B911-ECB64A13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sz="4400" dirty="0"/>
              <a:t>Our Problem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3211ECD-2CC2-43D9-A32B-E8669250E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7C0E-4B5A-4310-808C-BD19C561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905036" cy="3599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In Natural Language:</a:t>
            </a:r>
          </a:p>
          <a:p>
            <a:pPr marL="0" indent="0">
              <a:buNone/>
            </a:pPr>
            <a:endParaRPr lang="en-US" sz="3200" b="1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Find all words in a given word list within a board of randomly generated characters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Aka Word Search Puzzle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B8062-AF46-4341-AF17-C21B58AF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0"/>
            <a:ext cx="5439028" cy="6858000"/>
          </a:xfrm>
          <a:prstGeom prst="rect">
            <a:avLst/>
          </a:prstGeom>
        </p:spPr>
      </p:pic>
      <p:pic>
        <p:nvPicPr>
          <p:cNvPr id="9" name="Picture 8" descr="A picture containing transport, wheel&#10;&#10;Description generated with very high confidence">
            <a:extLst>
              <a:ext uri="{FF2B5EF4-FFF2-40B4-BE49-F238E27FC236}">
                <a16:creationId xmlns:a16="http://schemas.microsoft.com/office/drawing/2014/main" id="{1E29A803-5B72-468A-A420-2EE399C07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77" y="57034"/>
            <a:ext cx="992448" cy="99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53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0A0-C89E-455E-88D7-F0745DA4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Our Problem: </a:t>
            </a:r>
            <a:r>
              <a:rPr lang="en-US" sz="4800" i="1" dirty="0"/>
              <a:t>Stated Formally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BE699-BF7B-4D78-98FB-500D3403FCC4}"/>
              </a:ext>
            </a:extLst>
          </p:cNvPr>
          <p:cNvSpPr txBox="1"/>
          <p:nvPr/>
        </p:nvSpPr>
        <p:spPr>
          <a:xfrm>
            <a:off x="1546420" y="2058103"/>
            <a:ext cx="7881661" cy="446276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Variables</a:t>
            </a:r>
            <a:r>
              <a:rPr lang="en-US" sz="2000" b="1" dirty="0"/>
              <a:t>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</a:t>
            </a:r>
            <a:r>
              <a:rPr lang="en-US" baseline="-25000" dirty="0"/>
              <a:t>i, j</a:t>
            </a:r>
            <a:r>
              <a:rPr lang="en-US" dirty="0"/>
              <a:t> = matrix of letters comprising game board, i &amp; j indicate position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</a:t>
            </a:r>
            <a:r>
              <a:rPr lang="en-US" baseline="-25000" dirty="0"/>
              <a:t>L</a:t>
            </a:r>
            <a:r>
              <a:rPr lang="en-US" dirty="0"/>
              <a:t> = List of words to find     ex: </a:t>
            </a:r>
            <a:r>
              <a:rPr lang="en-US" sz="1400" dirty="0"/>
              <a:t>[w</a:t>
            </a:r>
            <a:r>
              <a:rPr lang="en-US" sz="1400" baseline="-25000" dirty="0"/>
              <a:t>1</a:t>
            </a:r>
            <a:r>
              <a:rPr lang="en-US" sz="1400" dirty="0"/>
              <a:t>, w</a:t>
            </a:r>
            <a:r>
              <a:rPr lang="en-US" sz="1400" baseline="-25000" dirty="0"/>
              <a:t>2</a:t>
            </a:r>
            <a:r>
              <a:rPr lang="en-US" sz="1400" dirty="0"/>
              <a:t>, w</a:t>
            </a:r>
            <a:r>
              <a:rPr lang="en-US" sz="1400" baseline="-25000" dirty="0"/>
              <a:t>3</a:t>
            </a:r>
            <a:r>
              <a:rPr lang="en-US" sz="1400" dirty="0"/>
              <a:t>, w</a:t>
            </a:r>
            <a:r>
              <a:rPr lang="en-US" sz="1400" baseline="-25000" dirty="0"/>
              <a:t>4</a:t>
            </a:r>
            <a:r>
              <a:rPr lang="en-US" sz="1400" dirty="0"/>
              <a:t>, …]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W = a unique sequence of M alphabetic characters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 = number of characters in a word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 = number of characters in a sequence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 = sequence of characters for any w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ϵ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W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</a:p>
          <a:p>
            <a:pPr algn="ctr"/>
            <a:endParaRPr lang="en-US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 = list of directions </a:t>
            </a:r>
          </a:p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[up, down, left, right, down-left, down-right, up-right, up-left]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3051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659E-B0C4-4B74-BD2B-873265AD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Formal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89834-9510-46E7-99E3-699A88E0A547}"/>
              </a:ext>
            </a:extLst>
          </p:cNvPr>
          <p:cNvSpPr txBox="1"/>
          <p:nvPr/>
        </p:nvSpPr>
        <p:spPr>
          <a:xfrm>
            <a:off x="46936" y="5445261"/>
            <a:ext cx="11963399" cy="1369606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3000" dirty="0"/>
          </a:p>
          <a:p>
            <a:pPr algn="ctr"/>
            <a:r>
              <a:rPr lang="en-US" sz="2900" dirty="0"/>
              <a:t>{∀ w </a:t>
            </a:r>
            <a:r>
              <a:rPr lang="el-GR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ϵ</a:t>
            </a:r>
            <a:r>
              <a:rPr lang="en-US" sz="2900" dirty="0"/>
              <a:t> W</a:t>
            </a:r>
            <a:r>
              <a:rPr lang="en-US" sz="2900" baseline="-25000" dirty="0"/>
              <a:t>L</a:t>
            </a:r>
            <a:r>
              <a:rPr lang="en-US" sz="2900" dirty="0"/>
              <a:t> | (</a:t>
            </a:r>
            <a:r>
              <a:rPr lang="en-US" sz="2900" dirty="0" err="1"/>
              <a:t>w</a:t>
            </a:r>
            <a:r>
              <a:rPr lang="en-US" sz="2900" baseline="-25000" dirty="0" err="1"/>
              <a:t>k</a:t>
            </a:r>
            <a:r>
              <a:rPr lang="en-US" sz="2900" dirty="0"/>
              <a:t>[0] 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B</a:t>
            </a:r>
            <a:r>
              <a:rPr lang="en-US" sz="29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i, j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) ∩ (</a:t>
            </a:r>
            <a:r>
              <a:rPr lang="en-US" sz="29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9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= B</a:t>
            </a:r>
            <a:r>
              <a:rPr lang="en-US" sz="29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i, j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+ (</a:t>
            </a:r>
            <a:r>
              <a:rPr lang="en-US" sz="29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9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9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-S</a:t>
            </a:r>
            <a:r>
              <a:rPr lang="en-US" sz="29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[0])</a:t>
            </a:r>
            <a:r>
              <a:rPr lang="en-US" sz="29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900" dirty="0"/>
              <a:t>∀ D</a:t>
            </a:r>
            <a:r>
              <a:rPr lang="en-US" sz="2900" baseline="-25000" dirty="0"/>
              <a:t>e</a:t>
            </a:r>
            <a:r>
              <a:rPr lang="el-GR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ϵ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D | </a:t>
            </a:r>
            <a:r>
              <a:rPr lang="en-US" sz="29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9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 = M</a:t>
            </a:r>
            <a:r>
              <a:rPr lang="en-US" sz="29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)}</a:t>
            </a:r>
            <a:r>
              <a:rPr lang="en-US" sz="2900" baseline="-25000" dirty="0"/>
              <a:t> </a:t>
            </a:r>
            <a:r>
              <a:rPr lang="en-US" sz="2900" dirty="0">
                <a:latin typeface="Cambria Math" panose="02040503050406030204" pitchFamily="18" charset="0"/>
                <a:ea typeface="Cambria Math" panose="02040503050406030204" pitchFamily="18" charset="0"/>
              </a:rPr>
              <a:t>= T/F</a:t>
            </a:r>
          </a:p>
          <a:p>
            <a:pPr algn="ctr"/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D012B-84A1-4E7F-BAE9-8531F76A39A3}"/>
              </a:ext>
            </a:extLst>
          </p:cNvPr>
          <p:cNvSpPr txBox="1"/>
          <p:nvPr/>
        </p:nvSpPr>
        <p:spPr>
          <a:xfrm>
            <a:off x="4671735" y="7043113"/>
            <a:ext cx="271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www.ministrybestpractices.com/2008/01/confused-people-dont-laugh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64F54-C563-49FB-A331-0DED4A9FAF5B}"/>
              </a:ext>
            </a:extLst>
          </p:cNvPr>
          <p:cNvSpPr txBox="1"/>
          <p:nvPr/>
        </p:nvSpPr>
        <p:spPr>
          <a:xfrm>
            <a:off x="104647" y="2239496"/>
            <a:ext cx="4592782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“For all words W in word list W</a:t>
            </a:r>
            <a:r>
              <a:rPr lang="en-US" baseline="-25000" dirty="0"/>
              <a:t>L </a:t>
            </a:r>
            <a:r>
              <a:rPr lang="en-US" dirty="0"/>
              <a:t>such that the first character in Word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exist in the Board B at some given coordinate (</a:t>
            </a:r>
            <a:r>
              <a:rPr lang="en-US" dirty="0" err="1"/>
              <a:t>i,j</a:t>
            </a:r>
            <a:r>
              <a:rPr lang="en-US" dirty="0"/>
              <a:t>)…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0B585-C84D-4DB8-89AC-C56B279D2D1E}"/>
              </a:ext>
            </a:extLst>
          </p:cNvPr>
          <p:cNvSpPr txBox="1"/>
          <p:nvPr/>
        </p:nvSpPr>
        <p:spPr>
          <a:xfrm>
            <a:off x="104647" y="3265154"/>
            <a:ext cx="679583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7DD7E-D68B-4D53-8668-44DD6BEEE5B4}"/>
              </a:ext>
            </a:extLst>
          </p:cNvPr>
          <p:cNvSpPr txBox="1"/>
          <p:nvPr/>
        </p:nvSpPr>
        <p:spPr>
          <a:xfrm>
            <a:off x="78953" y="3707938"/>
            <a:ext cx="4592782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sequence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dirty="0"/>
              <a:t> of word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is equal to sequence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dirty="0"/>
              <a:t> where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dirty="0"/>
              <a:t> is all combinations of sequences around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i, j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C2D6E0-E334-4307-8FE6-31B7A21F08CC}"/>
              </a:ext>
            </a:extLst>
          </p:cNvPr>
          <p:cNvSpPr txBox="1"/>
          <p:nvPr/>
        </p:nvSpPr>
        <p:spPr>
          <a:xfrm>
            <a:off x="46936" y="4723231"/>
            <a:ext cx="6259502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this statement returns true, the word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exist in board B</a:t>
            </a:r>
          </a:p>
        </p:txBody>
      </p:sp>
      <p:pic>
        <p:nvPicPr>
          <p:cNvPr id="12" name="Picture 4" descr="Image result for word search">
            <a:extLst>
              <a:ext uri="{FF2B5EF4-FFF2-40B4-BE49-F238E27FC236}">
                <a16:creationId xmlns:a16="http://schemas.microsoft.com/office/drawing/2014/main" id="{9D66CB1D-3C53-4282-BF82-7A24C62DA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" b="15365"/>
          <a:stretch/>
        </p:blipFill>
        <p:spPr bwMode="auto">
          <a:xfrm>
            <a:off x="6800249" y="2146979"/>
            <a:ext cx="3493933" cy="29253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597411-8D26-4FEC-85BA-66E878A3AB18}"/>
              </a:ext>
            </a:extLst>
          </p:cNvPr>
          <p:cNvSpPr/>
          <p:nvPr/>
        </p:nvSpPr>
        <p:spPr>
          <a:xfrm>
            <a:off x="6701879" y="2062412"/>
            <a:ext cx="3697811" cy="315051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8F755-598E-4DAB-9E86-0E4C51D02EC1}"/>
              </a:ext>
            </a:extLst>
          </p:cNvPr>
          <p:cNvSpPr txBox="1"/>
          <p:nvPr/>
        </p:nvSpPr>
        <p:spPr>
          <a:xfrm>
            <a:off x="10589384" y="2078740"/>
            <a:ext cx="1450731" cy="127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Alabama</a:t>
            </a:r>
          </a:p>
          <a:p>
            <a:r>
              <a:rPr lang="en-US" sz="1100" dirty="0">
                <a:solidFill>
                  <a:schemeClr val="bg1"/>
                </a:solidFill>
              </a:rPr>
              <a:t>Alaska</a:t>
            </a:r>
          </a:p>
          <a:p>
            <a:r>
              <a:rPr lang="en-US" sz="1100" dirty="0">
                <a:solidFill>
                  <a:schemeClr val="bg1"/>
                </a:solidFill>
              </a:rPr>
              <a:t>Arizona</a:t>
            </a:r>
          </a:p>
          <a:p>
            <a:r>
              <a:rPr lang="en-US" sz="1100" dirty="0">
                <a:solidFill>
                  <a:schemeClr val="bg1"/>
                </a:solidFill>
              </a:rPr>
              <a:t>Arkansas</a:t>
            </a:r>
          </a:p>
          <a:p>
            <a:r>
              <a:rPr lang="en-US" sz="1100" dirty="0">
                <a:solidFill>
                  <a:schemeClr val="bg1"/>
                </a:solidFill>
              </a:rPr>
              <a:t>California </a:t>
            </a:r>
          </a:p>
          <a:p>
            <a:r>
              <a:rPr lang="en-US" sz="1100" dirty="0">
                <a:solidFill>
                  <a:schemeClr val="bg1"/>
                </a:solidFill>
              </a:rPr>
              <a:t>Colorado Connecticut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2009B-AB4C-4359-AC68-367241E7C521}"/>
              </a:ext>
            </a:extLst>
          </p:cNvPr>
          <p:cNvSpPr txBox="1"/>
          <p:nvPr/>
        </p:nvSpPr>
        <p:spPr>
          <a:xfrm rot="16200000">
            <a:off x="10647185" y="2614763"/>
            <a:ext cx="992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accent1"/>
                </a:solidFill>
              </a:rPr>
              <a:t>{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A7B73F-EAAF-40E7-B5D5-3A28FAD814DC}"/>
              </a:ext>
            </a:extLst>
          </p:cNvPr>
          <p:cNvSpPr txBox="1"/>
          <p:nvPr/>
        </p:nvSpPr>
        <p:spPr>
          <a:xfrm>
            <a:off x="10942931" y="3927875"/>
            <a:ext cx="76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W</a:t>
            </a:r>
            <a:r>
              <a:rPr lang="en-US" sz="3600" b="1" baseline="-25000" dirty="0">
                <a:solidFill>
                  <a:schemeClr val="accent1"/>
                </a:solidFill>
              </a:rPr>
              <a:t>L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3A244-40DC-42C4-9D1F-D871931BEB21}"/>
              </a:ext>
            </a:extLst>
          </p:cNvPr>
          <p:cNvSpPr txBox="1"/>
          <p:nvPr/>
        </p:nvSpPr>
        <p:spPr>
          <a:xfrm>
            <a:off x="6148610" y="3191702"/>
            <a:ext cx="41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B</a:t>
            </a:r>
          </a:p>
        </p:txBody>
      </p:sp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FA2BF0-EE57-45C3-A5C6-1D6124FA6B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32" b="91923"/>
          <a:stretch/>
        </p:blipFill>
        <p:spPr>
          <a:xfrm>
            <a:off x="3132461" y="5963618"/>
            <a:ext cx="261370" cy="3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24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CCE0-ED4B-4A70-9C2B-77A5A405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sz="4400" dirty="0"/>
              <a:t>Our Algorithms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7DEE3F-8D95-4BB9-AA3F-00871DCB9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069265"/>
              </p:ext>
            </p:extLst>
          </p:nvPr>
        </p:nvGraphicFramePr>
        <p:xfrm>
          <a:off x="212614" y="1088370"/>
          <a:ext cx="11736932" cy="4654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9D7A690-DC29-4992-815B-1A89CFB5D8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86" y="4432744"/>
            <a:ext cx="2857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145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815E-B3A2-4384-913F-13B310BB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400" dirty="0"/>
              <a:t>Brute Force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EEDAC-1416-4F31-8FF7-EBB17247E223}"/>
              </a:ext>
            </a:extLst>
          </p:cNvPr>
          <p:cNvSpPr txBox="1"/>
          <p:nvPr/>
        </p:nvSpPr>
        <p:spPr>
          <a:xfrm>
            <a:off x="259772" y="2133553"/>
            <a:ext cx="3293918" cy="452431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Brute Force algorithm will be the most naïve algorithm we use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For this algorithm, we will grab a word and then proceed to check every character on the board for a match and if a match occurs we will then check all 8 directions around the given character to see if the word exist. This process will be done for each word in our list of words.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59576-C078-40BC-81AE-5435A2DE1386}"/>
              </a:ext>
            </a:extLst>
          </p:cNvPr>
          <p:cNvSpPr txBox="1"/>
          <p:nvPr/>
        </p:nvSpPr>
        <p:spPr>
          <a:xfrm>
            <a:off x="4537619" y="2133553"/>
            <a:ext cx="5756563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word in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WordList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for row in Board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	for col in Board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		if word[0] == Board[row][col]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			for direction in Directions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				while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letterCount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&lt;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wordLength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					#do some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6E5A4-8D8A-41D4-B011-1712A8798B1B}"/>
              </a:ext>
            </a:extLst>
          </p:cNvPr>
          <p:cNvSpPr txBox="1"/>
          <p:nvPr/>
        </p:nvSpPr>
        <p:spPr>
          <a:xfrm>
            <a:off x="7800975" y="4718876"/>
            <a:ext cx="1880753" cy="193899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R N A O E</a:t>
            </a:r>
          </a:p>
          <a:p>
            <a:pPr algn="ctr"/>
            <a:r>
              <a:rPr lang="pt-BR" sz="2400" dirty="0"/>
              <a:t>N C Z T E</a:t>
            </a:r>
          </a:p>
          <a:p>
            <a:pPr algn="ctr"/>
            <a:r>
              <a:rPr lang="pt-BR" sz="2400" dirty="0"/>
              <a:t>C </a:t>
            </a:r>
            <a:r>
              <a:rPr lang="pt-BR" sz="2400" dirty="0">
                <a:highlight>
                  <a:srgbClr val="FF0000"/>
                </a:highlight>
              </a:rPr>
              <a:t>W</a:t>
            </a:r>
            <a:r>
              <a:rPr lang="pt-BR" sz="2400" dirty="0"/>
              <a:t> I U K</a:t>
            </a:r>
          </a:p>
          <a:p>
            <a:pPr algn="ctr"/>
            <a:r>
              <a:rPr lang="pt-BR" sz="2400" dirty="0"/>
              <a:t>Y H L H S</a:t>
            </a:r>
          </a:p>
          <a:p>
            <a:pPr algn="ctr"/>
            <a:r>
              <a:rPr lang="pt-BR" sz="2400" dirty="0">
                <a:highlight>
                  <a:srgbClr val="FF0000"/>
                </a:highlight>
              </a:rPr>
              <a:t>W</a:t>
            </a:r>
            <a:r>
              <a:rPr lang="pt-BR" sz="2400" dirty="0"/>
              <a:t> B D E R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D95C0-F05D-4661-88D0-2CDE51E97EEA}"/>
              </a:ext>
            </a:extLst>
          </p:cNvPr>
          <p:cNvSpPr txBox="1"/>
          <p:nvPr/>
        </p:nvSpPr>
        <p:spPr>
          <a:xfrm>
            <a:off x="5522320" y="4825997"/>
            <a:ext cx="1517072" cy="120032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cap="all" dirty="0"/>
              <a:t>Word Bank</a:t>
            </a:r>
          </a:p>
          <a:p>
            <a:r>
              <a:rPr lang="en-US" cap="all" dirty="0"/>
              <a:t>WHITE</a:t>
            </a:r>
            <a:br>
              <a:rPr lang="en-US" dirty="0"/>
            </a:br>
            <a:r>
              <a:rPr lang="en-US" cap="all" dirty="0"/>
              <a:t>BLUE</a:t>
            </a:r>
            <a:br>
              <a:rPr lang="en-US" dirty="0"/>
            </a:br>
            <a:r>
              <a:rPr lang="en-US" cap="all" dirty="0"/>
              <a:t>RED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AE42F-A09E-489D-95BF-29D780FFCB6F}"/>
              </a:ext>
            </a:extLst>
          </p:cNvPr>
          <p:cNvSpPr txBox="1"/>
          <p:nvPr/>
        </p:nvSpPr>
        <p:spPr>
          <a:xfrm>
            <a:off x="5283777" y="4257211"/>
            <a:ext cx="4535631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Example for finding the first word; White.</a:t>
            </a:r>
          </a:p>
        </p:txBody>
      </p:sp>
    </p:spTree>
    <p:extLst>
      <p:ext uri="{BB962C8B-B14F-4D97-AF65-F5344CB8AC3E}">
        <p14:creationId xmlns:p14="http://schemas.microsoft.com/office/powerpoint/2010/main" val="34638539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1678-56F8-4D00-AF25-974F300A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Boyer-Moore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CB0E1-A32D-40D3-94D9-080779988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Developed by Robert S. Boyer and J Strother Moore in 1977.</a:t>
            </a:r>
          </a:p>
          <a:p>
            <a:r>
              <a:rPr lang="en-US" dirty="0"/>
              <a:t>Useful for instances where the pattern (word) is much shorter than the text (word search grid)</a:t>
            </a:r>
          </a:p>
          <a:p>
            <a:r>
              <a:rPr lang="en-US" dirty="0"/>
              <a:t>Needs to preprocess data before continuing with the algorithm:</a:t>
            </a:r>
          </a:p>
          <a:p>
            <a:pPr lvl="1"/>
            <a:r>
              <a:rPr lang="en-US" dirty="0"/>
              <a:t>Change the grid into a string for each direction</a:t>
            </a:r>
          </a:p>
          <a:p>
            <a:pPr lvl="1"/>
            <a:r>
              <a:rPr lang="en-US" dirty="0"/>
              <a:t>Bad character heuristic</a:t>
            </a:r>
          </a:p>
          <a:p>
            <a:pPr lvl="1"/>
            <a:r>
              <a:rPr lang="en-US" dirty="0"/>
              <a:t>Good suffix heuristic</a:t>
            </a:r>
          </a:p>
          <a:p>
            <a:r>
              <a:rPr lang="en-US" dirty="0"/>
              <a:t>O(</a:t>
            </a:r>
            <a:r>
              <a:rPr lang="en-US" dirty="0" err="1"/>
              <a:t>mn</a:t>
            </a:r>
            <a:r>
              <a:rPr lang="en-US"/>
              <a:t>)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35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1AEF-94CE-4070-BBC8-7CC5B550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character Heuristic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D869B-F3A0-4821-B811-C829910F6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48303"/>
            <a:ext cx="6281953" cy="35993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Preprocessing creates a 2d table which is indexed by the character in the alphabet and also indexed by the occurrence in the pattern.</a:t>
            </a:r>
          </a:p>
          <a:p>
            <a:r>
              <a:rPr lang="en-US" dirty="0"/>
              <a:t>Once a mismatch occurs, the next occurrence of the mismatched character to the left in the word is found.</a:t>
            </a:r>
          </a:p>
          <a:p>
            <a:pPr lvl="1"/>
            <a:r>
              <a:rPr lang="en-US" dirty="0"/>
              <a:t>If found, it brings that letter in line with the mismatched character.</a:t>
            </a:r>
          </a:p>
          <a:p>
            <a:pPr lvl="1"/>
            <a:r>
              <a:rPr lang="en-US" dirty="0"/>
              <a:t>If not found, it moves the word past the mismatched character.</a:t>
            </a:r>
          </a:p>
        </p:txBody>
      </p:sp>
      <p:pic>
        <p:nvPicPr>
          <p:cNvPr id="2050" name="Picture 2" descr="case 1">
            <a:extLst>
              <a:ext uri="{FF2B5EF4-FFF2-40B4-BE49-F238E27FC236}">
                <a16:creationId xmlns:a16="http://schemas.microsoft.com/office/drawing/2014/main" id="{3BC3CCE3-0C85-4673-917B-66C836E1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90" y="2248830"/>
            <a:ext cx="3800460" cy="168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se2">
            <a:extLst>
              <a:ext uri="{FF2B5EF4-FFF2-40B4-BE49-F238E27FC236}">
                <a16:creationId xmlns:a16="http://schemas.microsoft.com/office/drawing/2014/main" id="{8F51F787-FAE5-40D2-B972-0E2B12183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90" y="4135622"/>
            <a:ext cx="3800460" cy="196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891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77BA-9470-467C-A40E-EC9CAEC1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Suffix Heuristic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CCCBE-136A-41D7-9A6B-DDEA8EF3C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60409" cy="3599316"/>
          </a:xfrm>
        </p:spPr>
        <p:txBody>
          <a:bodyPr/>
          <a:lstStyle/>
          <a:p>
            <a:r>
              <a:rPr lang="en-US" dirty="0"/>
              <a:t>More complex than the bad character heuristic</a:t>
            </a:r>
          </a:p>
          <a:p>
            <a:r>
              <a:rPr lang="en-US" dirty="0"/>
              <a:t>Good suffix is the reason comparisons begin at the end rather than the start</a:t>
            </a:r>
          </a:p>
        </p:txBody>
      </p:sp>
      <p:pic>
        <p:nvPicPr>
          <p:cNvPr id="6" name="Picture 2" descr="https://cdncontribute.geeksforgeeks.org/wp-content/uploads/1-36.jpg">
            <a:extLst>
              <a:ext uri="{FF2B5EF4-FFF2-40B4-BE49-F238E27FC236}">
                <a16:creationId xmlns:a16="http://schemas.microsoft.com/office/drawing/2014/main" id="{CF539825-54E5-403F-A6CD-CC6244CE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806" y="2452757"/>
            <a:ext cx="5347685" cy="28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5977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erli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3394</TotalTime>
  <Words>827</Words>
  <Application>Microsoft Office PowerPoint</Application>
  <PresentationFormat>Widescreen</PresentationFormat>
  <Paragraphs>138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</vt:lpstr>
      <vt:lpstr>Calibri</vt:lpstr>
      <vt:lpstr>Cambria Math</vt:lpstr>
      <vt:lpstr>Trebuchet MS</vt:lpstr>
      <vt:lpstr>Berlin</vt:lpstr>
      <vt:lpstr>Solving a Word Search</vt:lpstr>
      <vt:lpstr>Our Problem</vt:lpstr>
      <vt:lpstr>Our Problem: Stated Formally</vt:lpstr>
      <vt:lpstr>Formal Statement</vt:lpstr>
      <vt:lpstr>Our Algorithms</vt:lpstr>
      <vt:lpstr>Brute Force Algorithm</vt:lpstr>
      <vt:lpstr>Boyer-Moore Algorithm</vt:lpstr>
      <vt:lpstr>Bad character Heuristic</vt:lpstr>
      <vt:lpstr>Good Suffix Heuristic</vt:lpstr>
      <vt:lpstr>The Bear Method</vt:lpstr>
      <vt:lpstr>The Bear Method (Continued)</vt:lpstr>
      <vt:lpstr>Rabin–Karp Algorithm</vt:lpstr>
      <vt:lpstr>Hypothesis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a Word Search</dc:title>
  <dc:creator>Austin Baird</dc:creator>
  <cp:keywords>Corning Non-Corning</cp:keywords>
  <cp:lastModifiedBy>Austin Baird</cp:lastModifiedBy>
  <cp:revision>85</cp:revision>
  <dcterms:created xsi:type="dcterms:W3CDTF">2018-09-25T22:13:21Z</dcterms:created>
  <dcterms:modified xsi:type="dcterms:W3CDTF">2018-10-29T21:28:14Z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1fb32ec9-5179-4d70-8974-61c2fbc6c590</vt:lpwstr>
  </property>
  <property fmtid="{D5CDD505-2E9C-101B-9397-08002B2CF9AE}" pid="3" name="CorningConfigurationVersion">
    <vt:lpwstr>3.0.11.5.6.1ENM</vt:lpwstr>
  </property>
  <property fmtid="{D5CDD505-2E9C-101B-9397-08002B2CF9AE}" pid="4" name="CorningFullClassification">
    <vt:lpwstr>Non-Corning</vt:lpwstr>
  </property>
  <property fmtid="{D5CDD505-2E9C-101B-9397-08002B2CF9AE}" pid="5" name="CCTCode">
    <vt:lpwstr>NC</vt:lpwstr>
  </property>
  <property fmtid="{D5CDD505-2E9C-101B-9397-08002B2CF9AE}" pid="6" name="CRCCode">
    <vt:lpwstr/>
  </property>
  <property fmtid="{D5CDD505-2E9C-101B-9397-08002B2CF9AE}" pid="7" name="CORNINGClassification">
    <vt:lpwstr>Non-Corning</vt:lpwstr>
  </property>
  <property fmtid="{D5CDD505-2E9C-101B-9397-08002B2CF9AE}" pid="8" name="CORNINGLabelExtension">
    <vt:lpwstr>None</vt:lpwstr>
  </property>
  <property fmtid="{D5CDD505-2E9C-101B-9397-08002B2CF9AE}" pid="9" name="CORNINGDisplayOptionalMarkingLanguage">
    <vt:lpwstr>None</vt:lpwstr>
  </property>
  <property fmtid="{D5CDD505-2E9C-101B-9397-08002B2CF9AE}" pid="10" name="CORNINGMarkingOption">
    <vt:lpwstr>Automatic</vt:lpwstr>
  </property>
</Properties>
</file>